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75" r:id="rId4"/>
    <p:sldId id="257" r:id="rId5"/>
    <p:sldId id="277" r:id="rId6"/>
    <p:sldId id="276" r:id="rId7"/>
    <p:sldId id="279" r:id="rId8"/>
    <p:sldId id="263" r:id="rId9"/>
    <p:sldId id="268" r:id="rId10"/>
    <p:sldId id="278" r:id="rId11"/>
    <p:sldId id="260" r:id="rId12"/>
    <p:sldId id="259" r:id="rId13"/>
    <p:sldId id="261" r:id="rId14"/>
    <p:sldId id="262" r:id="rId15"/>
    <p:sldId id="280" r:id="rId16"/>
  </p:sldIdLst>
  <p:sldSz cx="9144000" cy="6858000" type="screen4x3"/>
  <p:notesSz cx="6950075" cy="923607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014" y="-7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F8BE8-32BE-4AA2-8547-9E86043C8AA1}" type="datetimeFigureOut">
              <a:rPr lang="fr-CA" smtClean="0"/>
              <a:t>2014-06-25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3C6AC-6C99-4857-8BED-428E4D3F52D9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F8BE8-32BE-4AA2-8547-9E86043C8AA1}" type="datetimeFigureOut">
              <a:rPr lang="fr-CA" smtClean="0"/>
              <a:t>2014-06-25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3C6AC-6C99-4857-8BED-428E4D3F52D9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F8BE8-32BE-4AA2-8547-9E86043C8AA1}" type="datetimeFigureOut">
              <a:rPr lang="fr-CA" smtClean="0"/>
              <a:t>2014-06-25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3C6AC-6C99-4857-8BED-428E4D3F52D9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F8BE8-32BE-4AA2-8547-9E86043C8AA1}" type="datetimeFigureOut">
              <a:rPr lang="fr-CA" smtClean="0"/>
              <a:t>2014-06-25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3C6AC-6C99-4857-8BED-428E4D3F52D9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F8BE8-32BE-4AA2-8547-9E86043C8AA1}" type="datetimeFigureOut">
              <a:rPr lang="fr-CA" smtClean="0"/>
              <a:t>2014-06-25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3C6AC-6C99-4857-8BED-428E4D3F52D9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F8BE8-32BE-4AA2-8547-9E86043C8AA1}" type="datetimeFigureOut">
              <a:rPr lang="fr-CA" smtClean="0"/>
              <a:t>2014-06-25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3C6AC-6C99-4857-8BED-428E4D3F52D9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F8BE8-32BE-4AA2-8547-9E86043C8AA1}" type="datetimeFigureOut">
              <a:rPr lang="fr-CA" smtClean="0"/>
              <a:t>2014-06-25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3C6AC-6C99-4857-8BED-428E4D3F52D9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F8BE8-32BE-4AA2-8547-9E86043C8AA1}" type="datetimeFigureOut">
              <a:rPr lang="fr-CA" smtClean="0"/>
              <a:t>2014-06-25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3C6AC-6C99-4857-8BED-428E4D3F52D9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F8BE8-32BE-4AA2-8547-9E86043C8AA1}" type="datetimeFigureOut">
              <a:rPr lang="fr-CA" smtClean="0"/>
              <a:t>2014-06-25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3C6AC-6C99-4857-8BED-428E4D3F52D9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F8BE8-32BE-4AA2-8547-9E86043C8AA1}" type="datetimeFigureOut">
              <a:rPr lang="fr-CA" smtClean="0"/>
              <a:t>2014-06-25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3C6AC-6C99-4857-8BED-428E4D3F52D9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F8BE8-32BE-4AA2-8547-9E86043C8AA1}" type="datetimeFigureOut">
              <a:rPr lang="fr-CA" smtClean="0"/>
              <a:t>2014-06-25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3C6AC-6C99-4857-8BED-428E4D3F52D9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75000"/>
              </a:schemeClr>
            </a:gs>
            <a:gs pos="83000">
              <a:schemeClr val="accent1">
                <a:lumMod val="5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F8BE8-32BE-4AA2-8547-9E86043C8AA1}" type="datetimeFigureOut">
              <a:rPr lang="fr-CA" smtClean="0"/>
              <a:t>2014-06-25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3C6AC-6C99-4857-8BED-428E4D3F52D9}" type="slidenum">
              <a:rPr lang="fr-CA" smtClean="0"/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1.jpe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8.xml"/><Relationship Id="rId1" Type="http://schemas.openxmlformats.org/officeDocument/2006/relationships/tags" Target="../tags/tag3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0.xml"/><Relationship Id="rId1" Type="http://schemas.openxmlformats.org/officeDocument/2006/relationships/tags" Target="../tags/tag3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2.xml"/><Relationship Id="rId1" Type="http://schemas.openxmlformats.org/officeDocument/2006/relationships/tags" Target="../tags/tag4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4.xml"/><Relationship Id="rId1" Type="http://schemas.openxmlformats.org/officeDocument/2006/relationships/tags" Target="../tags/tag4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6.xml"/><Relationship Id="rId1" Type="http://schemas.openxmlformats.org/officeDocument/2006/relationships/tags" Target="../tags/tag4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ags" Target="../tags/tag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tags" Target="../tags/tag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tags" Target="../tags/tag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23.xml"/><Relationship Id="rId13" Type="http://schemas.openxmlformats.org/officeDocument/2006/relationships/image" Target="../media/image6.png"/><Relationship Id="rId18" Type="http://schemas.openxmlformats.org/officeDocument/2006/relationships/image" Target="../media/image11.jpeg"/><Relationship Id="rId3" Type="http://schemas.openxmlformats.org/officeDocument/2006/relationships/tags" Target="../tags/tag18.xml"/><Relationship Id="rId21" Type="http://schemas.openxmlformats.org/officeDocument/2006/relationships/image" Target="../media/image14.jpeg"/><Relationship Id="rId7" Type="http://schemas.openxmlformats.org/officeDocument/2006/relationships/tags" Target="../tags/tag22.xml"/><Relationship Id="rId12" Type="http://schemas.openxmlformats.org/officeDocument/2006/relationships/image" Target="../media/image5.jpeg"/><Relationship Id="rId17" Type="http://schemas.openxmlformats.org/officeDocument/2006/relationships/image" Target="../media/image10.jpeg"/><Relationship Id="rId2" Type="http://schemas.openxmlformats.org/officeDocument/2006/relationships/tags" Target="../tags/tag17.xml"/><Relationship Id="rId16" Type="http://schemas.openxmlformats.org/officeDocument/2006/relationships/image" Target="../media/image9.png"/><Relationship Id="rId20" Type="http://schemas.openxmlformats.org/officeDocument/2006/relationships/image" Target="../media/image13.jpeg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20.xml"/><Relationship Id="rId15" Type="http://schemas.openxmlformats.org/officeDocument/2006/relationships/image" Target="../media/image8.jpeg"/><Relationship Id="rId10" Type="http://schemas.openxmlformats.org/officeDocument/2006/relationships/tags" Target="../tags/tag25.xml"/><Relationship Id="rId19" Type="http://schemas.openxmlformats.org/officeDocument/2006/relationships/image" Target="../media/image12.jpeg"/><Relationship Id="rId4" Type="http://schemas.openxmlformats.org/officeDocument/2006/relationships/tags" Target="../tags/tag19.xml"/><Relationship Id="rId9" Type="http://schemas.openxmlformats.org/officeDocument/2006/relationships/tags" Target="../tags/tag24.xml"/><Relationship Id="rId1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33.xml"/><Relationship Id="rId13" Type="http://schemas.openxmlformats.org/officeDocument/2006/relationships/image" Target="../media/image15.jpeg"/><Relationship Id="rId18" Type="http://schemas.openxmlformats.org/officeDocument/2006/relationships/image" Target="../media/image20.jpeg"/><Relationship Id="rId3" Type="http://schemas.openxmlformats.org/officeDocument/2006/relationships/tags" Target="../tags/tag28.xml"/><Relationship Id="rId21" Type="http://schemas.openxmlformats.org/officeDocument/2006/relationships/image" Target="../media/image23.jpeg"/><Relationship Id="rId7" Type="http://schemas.openxmlformats.org/officeDocument/2006/relationships/tags" Target="../tags/tag32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19.jpeg"/><Relationship Id="rId2" Type="http://schemas.openxmlformats.org/officeDocument/2006/relationships/tags" Target="../tags/tag27.xml"/><Relationship Id="rId16" Type="http://schemas.openxmlformats.org/officeDocument/2006/relationships/image" Target="../media/image18.jpeg"/><Relationship Id="rId20" Type="http://schemas.openxmlformats.org/officeDocument/2006/relationships/image" Target="../media/image22.jpeg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11" Type="http://schemas.openxmlformats.org/officeDocument/2006/relationships/tags" Target="../tags/tag36.xml"/><Relationship Id="rId5" Type="http://schemas.openxmlformats.org/officeDocument/2006/relationships/tags" Target="../tags/tag30.xml"/><Relationship Id="rId15" Type="http://schemas.openxmlformats.org/officeDocument/2006/relationships/image" Target="../media/image17.jpeg"/><Relationship Id="rId10" Type="http://schemas.openxmlformats.org/officeDocument/2006/relationships/tags" Target="../tags/tag35.xml"/><Relationship Id="rId19" Type="http://schemas.openxmlformats.org/officeDocument/2006/relationships/image" Target="../media/image21.jpeg"/><Relationship Id="rId4" Type="http://schemas.openxmlformats.org/officeDocument/2006/relationships/tags" Target="../tags/tag29.xml"/><Relationship Id="rId9" Type="http://schemas.openxmlformats.org/officeDocument/2006/relationships/tags" Target="../tags/tag34.xml"/><Relationship Id="rId14" Type="http://schemas.openxmlformats.org/officeDocument/2006/relationships/image" Target="../media/image16.jpeg"/><Relationship Id="rId22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95536" y="404664"/>
            <a:ext cx="8136904" cy="1470025"/>
          </a:xfrm>
        </p:spPr>
        <p:txBody>
          <a:bodyPr>
            <a:normAutofit fontScale="90000"/>
          </a:bodyPr>
          <a:lstStyle/>
          <a:p>
            <a:r>
              <a:rPr lang="fr-CA" b="1" dirty="0" smtClean="0">
                <a:solidFill>
                  <a:schemeClr val="bg1"/>
                </a:solidFill>
              </a:rPr>
              <a:t>SHERPA un immeuble haut en couleurs: Créons de la communauté!</a:t>
            </a:r>
            <a:endParaRPr lang="fr-CA" b="1" dirty="0">
              <a:solidFill>
                <a:schemeClr val="bg1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4" name="Picture 5" descr="https://scontent-b.xx.fbcdn.net/hphotos-ash4/t1/1237062_10151653684557252_978953541_n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1825476"/>
            <a:ext cx="7951519" cy="4608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23528" y="188640"/>
            <a:ext cx="8229600" cy="1287016"/>
          </a:xfrm>
        </p:spPr>
        <p:txBody>
          <a:bodyPr>
            <a:normAutofit fontScale="90000"/>
          </a:bodyPr>
          <a:lstStyle/>
          <a:p>
            <a:r>
              <a:rPr lang="fr-CA" b="1" dirty="0" smtClean="0"/>
              <a:t/>
            </a:r>
            <a:br>
              <a:rPr lang="fr-CA" b="1" dirty="0" smtClean="0"/>
            </a:br>
            <a:r>
              <a:rPr lang="fr-CA" b="1" dirty="0" smtClean="0">
                <a:solidFill>
                  <a:schemeClr val="bg1"/>
                </a:solidFill>
              </a:rPr>
              <a:t>Des pratiques en lien avec la qualité de vie et le mieux être</a:t>
            </a:r>
            <a:r>
              <a:rPr lang="fr-CA" b="1" dirty="0" smtClean="0"/>
              <a:t/>
            </a:r>
            <a:br>
              <a:rPr lang="fr-CA" b="1" dirty="0" smtClean="0"/>
            </a:b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700808"/>
            <a:ext cx="8229600" cy="4425355"/>
          </a:xfrm>
        </p:spPr>
        <p:txBody>
          <a:bodyPr>
            <a:normAutofit/>
          </a:bodyPr>
          <a:lstStyle/>
          <a:p>
            <a:pPr algn="just"/>
            <a:r>
              <a:rPr lang="fr-CA" sz="2400" dirty="0" smtClean="0">
                <a:solidFill>
                  <a:schemeClr val="bg1"/>
                </a:solidFill>
              </a:rPr>
              <a:t>Ateliers, formations et activités diverses données par des professionnels qui n’ont pas de formation en santé mentale.</a:t>
            </a:r>
          </a:p>
          <a:p>
            <a:pPr algn="just"/>
            <a:endParaRPr lang="fr-CA" sz="2400" dirty="0" smtClean="0">
              <a:solidFill>
                <a:schemeClr val="bg1"/>
              </a:solidFill>
            </a:endParaRPr>
          </a:p>
          <a:p>
            <a:pPr algn="just"/>
            <a:r>
              <a:rPr lang="fr-CA" sz="2400" dirty="0" smtClean="0">
                <a:solidFill>
                  <a:schemeClr val="bg1"/>
                </a:solidFill>
              </a:rPr>
              <a:t>Une programmation  ouverte à tous, inclusive.</a:t>
            </a:r>
          </a:p>
          <a:p>
            <a:pPr algn="just"/>
            <a:endParaRPr lang="fr-CA" sz="2400" dirty="0" smtClean="0">
              <a:solidFill>
                <a:schemeClr val="bg1"/>
              </a:solidFill>
            </a:endParaRPr>
          </a:p>
          <a:p>
            <a:pPr algn="just"/>
            <a:r>
              <a:rPr lang="fr-CA" sz="2400" dirty="0" smtClean="0">
                <a:solidFill>
                  <a:schemeClr val="bg1"/>
                </a:solidFill>
              </a:rPr>
              <a:t>Un lieu de vie citoyen qui favorise la rencontre et les échanges.</a:t>
            </a:r>
          </a:p>
          <a:p>
            <a:pPr algn="just"/>
            <a:endParaRPr lang="fr-CA" sz="2400" dirty="0">
              <a:solidFill>
                <a:schemeClr val="bg1"/>
              </a:solidFill>
            </a:endParaRPr>
          </a:p>
          <a:p>
            <a:pPr algn="just"/>
            <a:r>
              <a:rPr lang="fr-CA" sz="2400" dirty="0" smtClean="0">
                <a:solidFill>
                  <a:schemeClr val="bg1"/>
                </a:solidFill>
              </a:rPr>
              <a:t>Services de médiation culturelle (« </a:t>
            </a:r>
            <a:r>
              <a:rPr lang="fr-CA" sz="2400" dirty="0" err="1" smtClean="0">
                <a:solidFill>
                  <a:schemeClr val="bg1"/>
                </a:solidFill>
              </a:rPr>
              <a:t>trainspotting</a:t>
            </a:r>
            <a:r>
              <a:rPr lang="fr-CA" sz="2400" dirty="0" smtClean="0">
                <a:solidFill>
                  <a:schemeClr val="bg1"/>
                </a:solidFill>
              </a:rPr>
              <a:t> », jam,…)</a:t>
            </a:r>
          </a:p>
          <a:p>
            <a:pPr algn="just"/>
            <a:endParaRPr lang="fr-CA" sz="2400" dirty="0" smtClean="0"/>
          </a:p>
          <a:p>
            <a:pPr algn="just"/>
            <a:endParaRPr lang="fr-CA" sz="2400" dirty="0" smtClean="0"/>
          </a:p>
          <a:p>
            <a:endParaRPr lang="fr-CA" sz="2600" dirty="0" smtClean="0"/>
          </a:p>
          <a:p>
            <a:endParaRPr lang="fr-CA" dirty="0" smtClean="0"/>
          </a:p>
          <a:p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fr-CA" b="1" dirty="0">
                <a:solidFill>
                  <a:schemeClr val="bg1"/>
                </a:solidFill>
              </a:rPr>
              <a:t>Des pratiques en lien avec la communauté</a:t>
            </a: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endParaRPr lang="fr-CA" sz="2400" dirty="0" smtClean="0">
              <a:solidFill>
                <a:schemeClr val="bg1"/>
              </a:solidFill>
            </a:endParaRPr>
          </a:p>
          <a:p>
            <a:r>
              <a:rPr lang="fr-CA" sz="2400" dirty="0" smtClean="0">
                <a:solidFill>
                  <a:schemeClr val="bg1"/>
                </a:solidFill>
              </a:rPr>
              <a:t>Références </a:t>
            </a:r>
            <a:r>
              <a:rPr lang="fr-CA" sz="2400" dirty="0">
                <a:solidFill>
                  <a:schemeClr val="bg1"/>
                </a:solidFill>
              </a:rPr>
              <a:t>aux organismes existants dans la communauté et </a:t>
            </a:r>
            <a:r>
              <a:rPr lang="fr-CA" sz="2400" dirty="0" smtClean="0">
                <a:solidFill>
                  <a:schemeClr val="bg1"/>
                </a:solidFill>
              </a:rPr>
              <a:t>faire des ponts </a:t>
            </a:r>
            <a:r>
              <a:rPr lang="fr-CA" sz="2400" dirty="0">
                <a:solidFill>
                  <a:schemeClr val="bg1"/>
                </a:solidFill>
              </a:rPr>
              <a:t>(CJC, Centre communautaire l’Amitié, etc</a:t>
            </a:r>
            <a:r>
              <a:rPr lang="fr-CA" sz="2400" dirty="0" smtClean="0">
                <a:solidFill>
                  <a:schemeClr val="bg1"/>
                </a:solidFill>
              </a:rPr>
              <a:t>.)</a:t>
            </a:r>
          </a:p>
          <a:p>
            <a:endParaRPr lang="fr-CA" sz="2400" dirty="0">
              <a:solidFill>
                <a:schemeClr val="bg1"/>
              </a:solidFill>
            </a:endParaRPr>
          </a:p>
          <a:p>
            <a:r>
              <a:rPr lang="fr-CA" sz="2400" dirty="0">
                <a:solidFill>
                  <a:schemeClr val="bg1"/>
                </a:solidFill>
              </a:rPr>
              <a:t>Participation active: Forum de La ligue des droits QC, Table de quartier l’Engrenage, fêtes de voisinage, comité voisinage etc</a:t>
            </a:r>
            <a:r>
              <a:rPr lang="fr-CA" sz="2400" dirty="0" smtClean="0">
                <a:solidFill>
                  <a:schemeClr val="bg1"/>
                </a:solidFill>
              </a:rPr>
              <a:t>.</a:t>
            </a:r>
          </a:p>
          <a:p>
            <a:endParaRPr lang="fr-CA" sz="2400" dirty="0">
              <a:solidFill>
                <a:schemeClr val="bg1"/>
              </a:solidFill>
            </a:endParaRPr>
          </a:p>
          <a:p>
            <a:r>
              <a:rPr lang="fr-CA" sz="2400" dirty="0">
                <a:solidFill>
                  <a:schemeClr val="bg1"/>
                </a:solidFill>
              </a:rPr>
              <a:t>Exemple: </a:t>
            </a:r>
            <a:r>
              <a:rPr lang="fr-CA" sz="2400" dirty="0" smtClean="0">
                <a:solidFill>
                  <a:schemeClr val="bg1"/>
                </a:solidFill>
              </a:rPr>
              <a:t>Groupe de cuisine collective à Centre Le Bourg-Joie</a:t>
            </a:r>
          </a:p>
          <a:p>
            <a:endParaRPr lang="fr-CA" sz="2400" dirty="0">
              <a:solidFill>
                <a:schemeClr val="bg1"/>
              </a:solidFill>
            </a:endParaRPr>
          </a:p>
          <a:p>
            <a:endParaRPr lang="fr-CA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fr-CA" sz="4000" b="1" dirty="0" smtClean="0">
                <a:solidFill>
                  <a:schemeClr val="bg1"/>
                </a:solidFill>
              </a:rPr>
              <a:t>Sherpa ou créer des opportunités</a:t>
            </a:r>
            <a:endParaRPr lang="fr-CA" sz="4000" b="1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fr-CA" sz="2400" dirty="0" smtClean="0">
                <a:solidFill>
                  <a:schemeClr val="bg1"/>
                </a:solidFill>
              </a:rPr>
              <a:t>Activités au centre de rétablissement offerts sur une base volontaire : «Vie citoyenne, art social et médiation culturelle »</a:t>
            </a:r>
          </a:p>
          <a:p>
            <a:endParaRPr lang="fr-CA" sz="2400" dirty="0" smtClean="0">
              <a:solidFill>
                <a:schemeClr val="bg1"/>
              </a:solidFill>
            </a:endParaRPr>
          </a:p>
          <a:p>
            <a:r>
              <a:rPr lang="fr-CA" sz="2400" dirty="0" smtClean="0">
                <a:solidFill>
                  <a:schemeClr val="bg1"/>
                </a:solidFill>
              </a:rPr>
              <a:t>Comité des utilisateurs  actif</a:t>
            </a:r>
          </a:p>
          <a:p>
            <a:endParaRPr lang="fr-CA" sz="2400" dirty="0" smtClean="0">
              <a:solidFill>
                <a:schemeClr val="bg1"/>
              </a:solidFill>
            </a:endParaRPr>
          </a:p>
          <a:p>
            <a:r>
              <a:rPr lang="fr-CA" sz="2400" dirty="0" smtClean="0">
                <a:solidFill>
                  <a:schemeClr val="bg1"/>
                </a:solidFill>
              </a:rPr>
              <a:t>Bénévolat</a:t>
            </a:r>
          </a:p>
          <a:p>
            <a:pPr marL="0" indent="0">
              <a:buNone/>
            </a:pPr>
            <a:endParaRPr lang="fr-CA" sz="2400" dirty="0" smtClean="0">
              <a:solidFill>
                <a:schemeClr val="bg1"/>
              </a:solidFill>
            </a:endParaRPr>
          </a:p>
          <a:p>
            <a:r>
              <a:rPr lang="fr-CA" sz="2400" dirty="0" smtClean="0">
                <a:solidFill>
                  <a:schemeClr val="bg1"/>
                </a:solidFill>
              </a:rPr>
              <a:t>Décloisonnement </a:t>
            </a:r>
          </a:p>
          <a:p>
            <a:endParaRPr lang="fr-CA" sz="2400" dirty="0" smtClean="0">
              <a:solidFill>
                <a:schemeClr val="bg1"/>
              </a:solidFill>
            </a:endParaRPr>
          </a:p>
          <a:p>
            <a:r>
              <a:rPr lang="fr-CA" sz="2400" dirty="0" smtClean="0">
                <a:solidFill>
                  <a:schemeClr val="bg1"/>
                </a:solidFill>
              </a:rPr>
              <a:t>Développement de la pensée critique (Folie Culture)</a:t>
            </a:r>
          </a:p>
          <a:p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fr-CA" b="1" dirty="0" smtClean="0">
                <a:solidFill>
                  <a:schemeClr val="bg1"/>
                </a:solidFill>
              </a:rPr>
              <a:t>Quand l’envie de redonner s’installe</a:t>
            </a:r>
            <a:endParaRPr lang="fr-CA" b="1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endParaRPr lang="fr-CA" sz="2400" dirty="0" smtClean="0">
              <a:solidFill>
                <a:schemeClr val="bg1"/>
              </a:solidFill>
            </a:endParaRPr>
          </a:p>
          <a:p>
            <a:endParaRPr lang="fr-CA" sz="2400" dirty="0">
              <a:solidFill>
                <a:schemeClr val="bg1"/>
              </a:solidFill>
            </a:endParaRPr>
          </a:p>
          <a:p>
            <a:endParaRPr lang="fr-CA" sz="2400" dirty="0" smtClean="0">
              <a:solidFill>
                <a:schemeClr val="bg1"/>
              </a:solidFill>
            </a:endParaRPr>
          </a:p>
          <a:p>
            <a:r>
              <a:rPr lang="fr-CA" sz="2400" dirty="0" smtClean="0">
                <a:solidFill>
                  <a:schemeClr val="bg1"/>
                </a:solidFill>
              </a:rPr>
              <a:t>De plus en plus de gens veulent s’impliquer bénévolement</a:t>
            </a:r>
          </a:p>
          <a:p>
            <a:endParaRPr lang="fr-CA" sz="2400" dirty="0" smtClean="0">
              <a:solidFill>
                <a:schemeClr val="bg1"/>
              </a:solidFill>
            </a:endParaRPr>
          </a:p>
          <a:p>
            <a:r>
              <a:rPr lang="fr-CA" sz="2400" dirty="0" smtClean="0">
                <a:solidFill>
                  <a:schemeClr val="bg1"/>
                </a:solidFill>
              </a:rPr>
              <a:t>Espace qui permet le par et pour citoyen</a:t>
            </a:r>
          </a:p>
          <a:p>
            <a:endParaRPr lang="fr-CA" sz="2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92500" lnSpcReduction="20000"/>
          </a:bodyPr>
          <a:lstStyle/>
          <a:p>
            <a:r>
              <a:rPr lang="fr-CA" sz="2400" dirty="0" smtClean="0">
                <a:solidFill>
                  <a:schemeClr val="bg1"/>
                </a:solidFill>
              </a:rPr>
              <a:t>Sortir de l’intervention individuelle s</a:t>
            </a:r>
            <a:r>
              <a:rPr lang="fr-CA" sz="2400" i="1" dirty="0" smtClean="0">
                <a:solidFill>
                  <a:schemeClr val="bg1"/>
                </a:solidFill>
              </a:rPr>
              <a:t>tricto </a:t>
            </a:r>
            <a:r>
              <a:rPr lang="fr-CA" sz="2400" i="1" dirty="0" err="1" smtClean="0">
                <a:solidFill>
                  <a:schemeClr val="bg1"/>
                </a:solidFill>
              </a:rPr>
              <a:t>sensus</a:t>
            </a:r>
            <a:r>
              <a:rPr lang="fr-CA" sz="2400" i="1" dirty="0" smtClean="0">
                <a:solidFill>
                  <a:schemeClr val="bg1"/>
                </a:solidFill>
              </a:rPr>
              <a:t> ou comment p</a:t>
            </a:r>
            <a:r>
              <a:rPr lang="fr-CA" sz="2400" dirty="0" smtClean="0">
                <a:solidFill>
                  <a:schemeClr val="bg1"/>
                </a:solidFill>
              </a:rPr>
              <a:t>asser de la dépendance à l’intervenant à la vie dans la communauté.</a:t>
            </a:r>
          </a:p>
          <a:p>
            <a:endParaRPr lang="fr-CA" sz="2400" dirty="0" smtClean="0">
              <a:solidFill>
                <a:schemeClr val="bg1"/>
              </a:solidFill>
            </a:endParaRPr>
          </a:p>
          <a:p>
            <a:r>
              <a:rPr lang="fr-CA" sz="2400" dirty="0" smtClean="0">
                <a:solidFill>
                  <a:schemeClr val="bg1"/>
                </a:solidFill>
              </a:rPr>
              <a:t>Le dosage entre la sécurité et l’audace</a:t>
            </a:r>
          </a:p>
          <a:p>
            <a:endParaRPr lang="fr-CA" sz="2400" dirty="0" smtClean="0">
              <a:solidFill>
                <a:schemeClr val="bg1"/>
              </a:solidFill>
            </a:endParaRPr>
          </a:p>
          <a:p>
            <a:r>
              <a:rPr lang="fr-CA" sz="2400" dirty="0" smtClean="0">
                <a:solidFill>
                  <a:schemeClr val="bg1"/>
                </a:solidFill>
              </a:rPr>
              <a:t>Apprendre les codes sociaux et la démocratie</a:t>
            </a:r>
          </a:p>
          <a:p>
            <a:endParaRPr lang="fr-CA" sz="2400" dirty="0" smtClean="0">
              <a:solidFill>
                <a:schemeClr val="bg1"/>
              </a:solidFill>
            </a:endParaRPr>
          </a:p>
          <a:p>
            <a:r>
              <a:rPr lang="fr-CA" sz="2400" dirty="0" smtClean="0">
                <a:solidFill>
                  <a:schemeClr val="bg1"/>
                </a:solidFill>
              </a:rPr>
              <a:t>L’apprentissage de la responsabilisation en tant que personne et aussi comme citoyen </a:t>
            </a:r>
          </a:p>
          <a:p>
            <a:endParaRPr lang="fr-CA" sz="2400" dirty="0" smtClean="0">
              <a:solidFill>
                <a:schemeClr val="bg1"/>
              </a:solidFill>
            </a:endParaRPr>
          </a:p>
          <a:p>
            <a:r>
              <a:rPr lang="fr-CA" sz="2400" dirty="0">
                <a:solidFill>
                  <a:schemeClr val="bg1"/>
                </a:solidFill>
              </a:rPr>
              <a:t>La citoyenneté : de nouvelles responsabilités et devoirs qui donnent des droits</a:t>
            </a:r>
            <a:r>
              <a:rPr lang="fr-CA" sz="2400" dirty="0" smtClean="0">
                <a:solidFill>
                  <a:schemeClr val="bg1"/>
                </a:solidFill>
              </a:rPr>
              <a:t>!</a:t>
            </a:r>
          </a:p>
          <a:p>
            <a:endParaRPr lang="fr-CA" sz="2400" dirty="0" smtClean="0">
              <a:solidFill>
                <a:schemeClr val="bg1"/>
              </a:solidFill>
            </a:endParaRPr>
          </a:p>
          <a:p>
            <a:r>
              <a:rPr lang="fr-CA" sz="2400" dirty="0" smtClean="0">
                <a:solidFill>
                  <a:schemeClr val="bg1"/>
                </a:solidFill>
              </a:rPr>
              <a:t>Apprendre à redonner à l’autre!</a:t>
            </a:r>
          </a:p>
          <a:p>
            <a:endParaRPr lang="fr-CA" dirty="0"/>
          </a:p>
          <a:p>
            <a:endParaRPr lang="fr-CA" dirty="0" smtClean="0"/>
          </a:p>
          <a:p>
            <a:pPr marL="0" indent="0">
              <a:buNone/>
            </a:pPr>
            <a:endParaRPr lang="fr-CA" dirty="0" smtClean="0"/>
          </a:p>
          <a:p>
            <a:endParaRPr lang="fr-CA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fr-CA" sz="4000" b="1" dirty="0" smtClean="0">
                <a:solidFill>
                  <a:schemeClr val="bg1"/>
                </a:solidFill>
              </a:rPr>
              <a:t>Les défis rencontrés!</a:t>
            </a:r>
            <a:endParaRPr lang="fr-CA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467544" y="1772816"/>
            <a:ext cx="8229600" cy="326896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CA" sz="16600" b="1" dirty="0" smtClean="0">
                <a:solidFill>
                  <a:schemeClr val="bg1"/>
                </a:solidFill>
              </a:rPr>
              <a:t>MERCI!</a:t>
            </a:r>
            <a:endParaRPr lang="fr-CA" sz="16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783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fr-CA" b="1" dirty="0" smtClean="0">
                <a:solidFill>
                  <a:schemeClr val="bg1"/>
                </a:solidFill>
              </a:rPr>
              <a:t>Quelques portraits de nos locataires</a:t>
            </a:r>
            <a:endParaRPr lang="fr-CA" b="1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endParaRPr lang="fr-CA" sz="2400" dirty="0" smtClean="0"/>
          </a:p>
          <a:p>
            <a:pPr algn="just"/>
            <a:r>
              <a:rPr lang="fr-CA" sz="2400" dirty="0" smtClean="0">
                <a:solidFill>
                  <a:schemeClr val="bg1"/>
                </a:solidFill>
              </a:rPr>
              <a:t>Coralie, itinérante pendant une dizaine d’années, toxico, SM, judiciarisée, a perdu ses 2 enfants (décès de 1 et pas de nouvelles de l’autre depuis 5 ans) résidente de Sherpa. Fréquente Sherpa et est très impliquée dans la vie interne.</a:t>
            </a:r>
          </a:p>
          <a:p>
            <a:pPr algn="just"/>
            <a:endParaRPr lang="fr-CA" sz="2400" dirty="0" smtClean="0">
              <a:solidFill>
                <a:schemeClr val="bg1"/>
              </a:solidFill>
            </a:endParaRPr>
          </a:p>
          <a:p>
            <a:pPr algn="just"/>
            <a:r>
              <a:rPr lang="fr-CA" sz="2400" dirty="0" smtClean="0">
                <a:solidFill>
                  <a:schemeClr val="bg1"/>
                </a:solidFill>
              </a:rPr>
              <a:t>Sylvain, SM habitué des services et des hospitalisations, artiste. Mais à Sherpa c’est un employé. Locataire qui a brisé l’isolement. Il s’est fait des amis et en décembre il a passé son premier Noël depuis longtemps en bonne compagnie.</a:t>
            </a:r>
          </a:p>
          <a:p>
            <a:pPr algn="just"/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fr-CA" b="1" dirty="0">
                <a:solidFill>
                  <a:schemeClr val="bg1"/>
                </a:solidFill>
              </a:rPr>
              <a:t>Quelques portraits de nos </a:t>
            </a:r>
            <a:r>
              <a:rPr lang="fr-CA" b="1" dirty="0" smtClean="0">
                <a:solidFill>
                  <a:schemeClr val="bg1"/>
                </a:solidFill>
              </a:rPr>
              <a:t>locataires </a:t>
            </a:r>
            <a:r>
              <a:rPr lang="fr-CA" sz="1300" b="1" dirty="0" smtClean="0">
                <a:solidFill>
                  <a:schemeClr val="bg1"/>
                </a:solidFill>
              </a:rPr>
              <a:t>(2)</a:t>
            </a:r>
            <a:r>
              <a:rPr lang="fr-CA" b="1" dirty="0" smtClean="0">
                <a:solidFill>
                  <a:schemeClr val="bg1"/>
                </a:solidFill>
              </a:rPr>
              <a:t/>
            </a:r>
            <a:br>
              <a:rPr lang="fr-CA" b="1" dirty="0" smtClean="0">
                <a:solidFill>
                  <a:schemeClr val="bg1"/>
                </a:solidFill>
              </a:rPr>
            </a:br>
            <a:endParaRPr lang="fr-CA" b="1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124744"/>
            <a:ext cx="8229600" cy="5001419"/>
          </a:xfrm>
        </p:spPr>
        <p:txBody>
          <a:bodyPr>
            <a:normAutofit lnSpcReduction="10000"/>
          </a:bodyPr>
          <a:lstStyle/>
          <a:p>
            <a:pPr algn="just"/>
            <a:r>
              <a:rPr lang="fr-CA" sz="2400" dirty="0" smtClean="0">
                <a:solidFill>
                  <a:schemeClr val="bg1"/>
                </a:solidFill>
              </a:rPr>
              <a:t>Bruno reçoit des services de </a:t>
            </a:r>
            <a:r>
              <a:rPr lang="fr-CA" sz="2400" dirty="0" err="1" smtClean="0">
                <a:solidFill>
                  <a:schemeClr val="bg1"/>
                </a:solidFill>
              </a:rPr>
              <a:t>Pech</a:t>
            </a:r>
            <a:r>
              <a:rPr lang="fr-CA" sz="2400" dirty="0" smtClean="0">
                <a:solidFill>
                  <a:schemeClr val="bg1"/>
                </a:solidFill>
              </a:rPr>
              <a:t> (SM et Toxico). Il est en rétablissement mais, un collègue dans Sherpa.</a:t>
            </a:r>
          </a:p>
          <a:p>
            <a:pPr algn="just"/>
            <a:endParaRPr lang="fr-CA" sz="2400" dirty="0" smtClean="0">
              <a:solidFill>
                <a:schemeClr val="bg1"/>
              </a:solidFill>
            </a:endParaRPr>
          </a:p>
          <a:p>
            <a:pPr algn="just"/>
            <a:r>
              <a:rPr lang="fr-CA" sz="2400" dirty="0" err="1" smtClean="0">
                <a:solidFill>
                  <a:schemeClr val="bg1"/>
                </a:solidFill>
              </a:rPr>
              <a:t>Achwak</a:t>
            </a:r>
            <a:r>
              <a:rPr lang="fr-CA" sz="2400" dirty="0">
                <a:solidFill>
                  <a:schemeClr val="bg1"/>
                </a:solidFill>
              </a:rPr>
              <a:t>,</a:t>
            </a:r>
            <a:r>
              <a:rPr lang="fr-CA" sz="2400" dirty="0" smtClean="0">
                <a:solidFill>
                  <a:schemeClr val="bg1"/>
                </a:solidFill>
              </a:rPr>
              <a:t> mère de famille ayant un enfant est sans emploi. Immigrante. Aide à l’insertion socio professionnelle à SHERPA. Débute en emploi prochainement. </a:t>
            </a:r>
          </a:p>
          <a:p>
            <a:pPr algn="just"/>
            <a:endParaRPr lang="fr-CA" sz="2400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fr-CA" sz="2400" i="1" dirty="0" smtClean="0">
                <a:solidFill>
                  <a:schemeClr val="bg1"/>
                </a:solidFill>
              </a:rPr>
              <a:t>« </a:t>
            </a:r>
            <a:r>
              <a:rPr lang="fr-CA" sz="2400" i="1" dirty="0" err="1" smtClean="0">
                <a:solidFill>
                  <a:schemeClr val="bg1"/>
                </a:solidFill>
              </a:rPr>
              <a:t>Pech</a:t>
            </a:r>
            <a:r>
              <a:rPr lang="fr-CA" sz="2400" i="1" dirty="0" smtClean="0">
                <a:solidFill>
                  <a:schemeClr val="bg1"/>
                </a:solidFill>
              </a:rPr>
              <a:t> est une fleur dont toutes les pétales ont beaucoup de savoir. J’admire son âme, elle est si spirituelle. Quelle beauté qu’elle cultive. Merci!   </a:t>
            </a:r>
            <a:r>
              <a:rPr lang="fr-CA" sz="2400" dirty="0" smtClean="0">
                <a:solidFill>
                  <a:schemeClr val="bg1"/>
                </a:solidFill>
              </a:rPr>
              <a:t>	                              -</a:t>
            </a:r>
            <a:r>
              <a:rPr lang="fr-CA" sz="2400" dirty="0" err="1" smtClean="0">
                <a:solidFill>
                  <a:schemeClr val="bg1"/>
                </a:solidFill>
              </a:rPr>
              <a:t>Jovana</a:t>
            </a:r>
            <a:r>
              <a:rPr lang="fr-CA" sz="2400" dirty="0" smtClean="0">
                <a:solidFill>
                  <a:schemeClr val="bg1"/>
                </a:solidFill>
              </a:rPr>
              <a:t>, locataire-</a:t>
            </a:r>
          </a:p>
          <a:p>
            <a:pPr algn="just"/>
            <a:endParaRPr lang="fr-CA" sz="2400" dirty="0" smtClean="0">
              <a:solidFill>
                <a:schemeClr val="bg1"/>
              </a:solidFill>
            </a:endParaRPr>
          </a:p>
          <a:p>
            <a:pPr algn="just"/>
            <a:r>
              <a:rPr lang="fr-CA" sz="2400" dirty="0" smtClean="0">
                <a:solidFill>
                  <a:schemeClr val="bg1"/>
                </a:solidFill>
              </a:rPr>
              <a:t>Point commun entre tous: Faibles revenus, faible réseau social, marqués socialement (préjugés et exclusion sociale).</a:t>
            </a:r>
          </a:p>
          <a:p>
            <a:pPr algn="just"/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260648"/>
            <a:ext cx="9144000" cy="1143000"/>
          </a:xfrm>
        </p:spPr>
        <p:txBody>
          <a:bodyPr>
            <a:noAutofit/>
          </a:bodyPr>
          <a:lstStyle/>
          <a:p>
            <a:r>
              <a:rPr lang="fr-CA" sz="4000" b="1" dirty="0" smtClean="0">
                <a:solidFill>
                  <a:schemeClr val="bg1"/>
                </a:solidFill>
              </a:rPr>
              <a:t>Logement premier facteur de rétablissement…. Oui mais pas le seul!  </a:t>
            </a:r>
            <a:endParaRPr lang="fr-CA" sz="4000" b="1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484784"/>
            <a:ext cx="8229600" cy="464137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CA" sz="2400" dirty="0" smtClean="0"/>
          </a:p>
          <a:p>
            <a:r>
              <a:rPr lang="fr-CA" sz="2400" dirty="0" smtClean="0">
                <a:solidFill>
                  <a:schemeClr val="bg1"/>
                </a:solidFill>
              </a:rPr>
              <a:t>Constat: L’approche psychosociale centrée sur les forces et le rétablissement ne mène pas automatiquement les personnes à une véritable participation citoyenne.</a:t>
            </a:r>
          </a:p>
          <a:p>
            <a:pPr marL="0" indent="0">
              <a:buNone/>
            </a:pPr>
            <a:endParaRPr lang="fr-CA" sz="2400" dirty="0" smtClean="0">
              <a:solidFill>
                <a:schemeClr val="bg1"/>
              </a:solidFill>
            </a:endParaRPr>
          </a:p>
          <a:p>
            <a:r>
              <a:rPr lang="fr-CA" sz="2400" dirty="0" smtClean="0">
                <a:solidFill>
                  <a:schemeClr val="bg1"/>
                </a:solidFill>
              </a:rPr>
              <a:t>Qualité de vie et mieux être doivent faire partie intégrante de nos approches, il faut réinventer le manuel de la vie citoyenne! </a:t>
            </a:r>
          </a:p>
          <a:p>
            <a:pPr marL="0" indent="0">
              <a:buNone/>
            </a:pPr>
            <a:endParaRPr lang="fr-CA" sz="2400" dirty="0" smtClean="0">
              <a:solidFill>
                <a:schemeClr val="bg1"/>
              </a:solidFill>
            </a:endParaRPr>
          </a:p>
          <a:p>
            <a:r>
              <a:rPr lang="fr-CA" sz="2400" dirty="0" err="1" smtClean="0">
                <a:solidFill>
                  <a:schemeClr val="bg1"/>
                </a:solidFill>
              </a:rPr>
              <a:t>Proactivité</a:t>
            </a:r>
            <a:r>
              <a:rPr lang="fr-CA" sz="2400" dirty="0" smtClean="0">
                <a:solidFill>
                  <a:schemeClr val="bg1"/>
                </a:solidFill>
              </a:rPr>
              <a:t> et contamination positive, sortir des approches psychosociales individuelles.</a:t>
            </a:r>
          </a:p>
          <a:p>
            <a:endParaRPr lang="fr-CA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fr-CA" sz="4000" b="1" dirty="0">
                <a:solidFill>
                  <a:schemeClr val="bg1"/>
                </a:solidFill>
              </a:rPr>
              <a:t>Des pratiques en lien avec la vie </a:t>
            </a:r>
            <a:r>
              <a:rPr lang="fr-CA" sz="4000" b="1" dirty="0" smtClean="0">
                <a:solidFill>
                  <a:schemeClr val="bg1"/>
                </a:solidFill>
              </a:rPr>
              <a:t>citoyenne:</a:t>
            </a:r>
            <a:endParaRPr lang="fr-CA" sz="4000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CA" sz="2800" dirty="0" smtClean="0">
                <a:solidFill>
                  <a:schemeClr val="bg1"/>
                </a:solidFill>
              </a:rPr>
              <a:t>Dosage entre la sécurité et l’audace </a:t>
            </a:r>
          </a:p>
          <a:p>
            <a:r>
              <a:rPr lang="fr-CA" sz="2800" dirty="0" smtClean="0">
                <a:solidFill>
                  <a:schemeClr val="bg1"/>
                </a:solidFill>
              </a:rPr>
              <a:t>Attitude de responsabilisation en lien avec la vie citoyenne</a:t>
            </a:r>
          </a:p>
          <a:p>
            <a:pPr marL="0" indent="0">
              <a:buNone/>
            </a:pPr>
            <a:endParaRPr lang="fr-CA" dirty="0" smtClean="0">
              <a:solidFill>
                <a:schemeClr val="bg1"/>
              </a:solidFill>
            </a:endParaRPr>
          </a:p>
          <a:p>
            <a:pPr lvl="2">
              <a:buFont typeface="Wingdings" pitchFamily="2" charset="2"/>
              <a:buChar char="ü"/>
            </a:pPr>
            <a:r>
              <a:rPr lang="fr-CA" dirty="0" smtClean="0">
                <a:solidFill>
                  <a:schemeClr val="bg1"/>
                </a:solidFill>
              </a:rPr>
              <a:t>À sherpa, les locataires ont créé une mini communauté, de la solidarité.</a:t>
            </a:r>
          </a:p>
          <a:p>
            <a:pPr lvl="2">
              <a:buFont typeface="Wingdings" pitchFamily="2" charset="2"/>
              <a:buChar char="ü"/>
            </a:pPr>
            <a:r>
              <a:rPr lang="fr-CA" dirty="0" smtClean="0">
                <a:solidFill>
                  <a:schemeClr val="bg1"/>
                </a:solidFill>
              </a:rPr>
              <a:t>Comité des locataires </a:t>
            </a:r>
          </a:p>
          <a:p>
            <a:pPr lvl="2">
              <a:buFont typeface="Wingdings" pitchFamily="2" charset="2"/>
              <a:buChar char="ü"/>
            </a:pPr>
            <a:r>
              <a:rPr lang="fr-CA" dirty="0" smtClean="0">
                <a:solidFill>
                  <a:schemeClr val="bg1"/>
                </a:solidFill>
              </a:rPr>
              <a:t>Page </a:t>
            </a:r>
            <a:r>
              <a:rPr lang="fr-CA" dirty="0" err="1" smtClean="0">
                <a:solidFill>
                  <a:schemeClr val="bg1"/>
                </a:solidFill>
              </a:rPr>
              <a:t>facebook</a:t>
            </a:r>
            <a:r>
              <a:rPr lang="fr-CA" dirty="0" smtClean="0">
                <a:solidFill>
                  <a:schemeClr val="bg1"/>
                </a:solidFill>
              </a:rPr>
              <a:t>  (groupe fermé réservée aux locataires)</a:t>
            </a:r>
          </a:p>
          <a:p>
            <a:pPr lvl="2">
              <a:buFont typeface="Wingdings" pitchFamily="2" charset="2"/>
              <a:buChar char="ü"/>
            </a:pPr>
            <a:r>
              <a:rPr lang="fr-CA" dirty="0" smtClean="0">
                <a:solidFill>
                  <a:schemeClr val="bg1"/>
                </a:solidFill>
              </a:rPr>
              <a:t>Comité toit vert</a:t>
            </a:r>
          </a:p>
          <a:p>
            <a:pPr lvl="2">
              <a:buFont typeface="Wingdings" pitchFamily="2" charset="2"/>
              <a:buChar char="ü"/>
            </a:pPr>
            <a:r>
              <a:rPr lang="fr-CA" dirty="0" smtClean="0">
                <a:solidFill>
                  <a:schemeClr val="bg1"/>
                </a:solidFill>
              </a:rPr>
              <a:t>Épluchette de blé d’inde</a:t>
            </a:r>
          </a:p>
          <a:p>
            <a:endParaRPr lang="fr-CA" dirty="0" smtClean="0">
              <a:solidFill>
                <a:schemeClr val="bg1"/>
              </a:solidFill>
            </a:endParaRPr>
          </a:p>
          <a:p>
            <a:r>
              <a:rPr lang="fr-CA" sz="2800" dirty="0" smtClean="0">
                <a:solidFill>
                  <a:schemeClr val="bg1"/>
                </a:solidFill>
              </a:rPr>
              <a:t>Aller chercher les forces des gens et surtout soutenir!</a:t>
            </a:r>
          </a:p>
          <a:p>
            <a:endParaRPr lang="fr-CA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lydia.trahan\Desktop\Affiches\sherpa_programmation_printemps.v2A Copy.jpg"/>
          <p:cNvPicPr>
            <a:picLocks noGrp="1" noChangeAspect="1" noChangeArrowheads="1"/>
          </p:cNvPicPr>
          <p:nvPr>
            <p:ph idx="1"/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1655676" y="-711460"/>
            <a:ext cx="5832648" cy="83529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63184"/>
            <a:ext cx="2808312" cy="6611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5760"/>
            <a:ext cx="2808312" cy="661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oneTexte 5"/>
          <p:cNvSpPr txBox="1"/>
          <p:nvPr>
            <p:custDataLst>
              <p:tags r:id="rId3"/>
            </p:custDataLst>
          </p:nvPr>
        </p:nvSpPr>
        <p:spPr>
          <a:xfrm>
            <a:off x="3317900" y="1052736"/>
            <a:ext cx="244827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800" b="1" dirty="0" smtClean="0">
                <a:solidFill>
                  <a:schemeClr val="bg1"/>
                </a:solidFill>
              </a:rPr>
              <a:t>VIE CITOYENNE</a:t>
            </a:r>
          </a:p>
          <a:p>
            <a:pPr algn="ctr"/>
            <a:endParaRPr lang="fr-CA" sz="2800" b="1" dirty="0">
              <a:solidFill>
                <a:schemeClr val="bg1"/>
              </a:solidFill>
            </a:endParaRPr>
          </a:p>
          <a:p>
            <a:pPr algn="ctr"/>
            <a:endParaRPr lang="fr-CA" sz="2800" b="1" dirty="0" smtClean="0">
              <a:solidFill>
                <a:schemeClr val="bg1"/>
              </a:solidFill>
            </a:endParaRPr>
          </a:p>
          <a:p>
            <a:pPr algn="ctr"/>
            <a:endParaRPr lang="fr-CA" sz="2800" b="1" dirty="0" smtClean="0">
              <a:solidFill>
                <a:schemeClr val="bg1"/>
              </a:solidFill>
            </a:endParaRPr>
          </a:p>
          <a:p>
            <a:pPr algn="ctr"/>
            <a:r>
              <a:rPr lang="fr-CA" sz="2800" b="1" dirty="0" smtClean="0">
                <a:solidFill>
                  <a:schemeClr val="bg1"/>
                </a:solidFill>
              </a:rPr>
              <a:t>ART SOCIAL</a:t>
            </a:r>
          </a:p>
          <a:p>
            <a:pPr algn="ctr"/>
            <a:endParaRPr lang="fr-CA" sz="2800" b="1" dirty="0">
              <a:solidFill>
                <a:schemeClr val="bg1"/>
              </a:solidFill>
            </a:endParaRPr>
          </a:p>
          <a:p>
            <a:pPr algn="ctr"/>
            <a:endParaRPr lang="fr-CA" sz="2800" b="1" dirty="0" smtClean="0">
              <a:solidFill>
                <a:schemeClr val="bg1"/>
              </a:solidFill>
            </a:endParaRPr>
          </a:p>
          <a:p>
            <a:pPr algn="ctr"/>
            <a:endParaRPr lang="fr-CA" sz="2800" b="1" dirty="0">
              <a:solidFill>
                <a:schemeClr val="bg1"/>
              </a:solidFill>
            </a:endParaRPr>
          </a:p>
          <a:p>
            <a:pPr algn="ctr"/>
            <a:r>
              <a:rPr lang="fr-CA" sz="2800" b="1" dirty="0" smtClean="0">
                <a:solidFill>
                  <a:schemeClr val="bg1"/>
                </a:solidFill>
              </a:rPr>
              <a:t>MÉDIATION CULTURELLE</a:t>
            </a:r>
            <a:endParaRPr lang="fr-C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386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b="1" dirty="0" smtClean="0">
                <a:solidFill>
                  <a:schemeClr val="bg1"/>
                </a:solidFill>
              </a:rPr>
              <a:t>LANCEMENTS ET VENISSAGES</a:t>
            </a:r>
            <a:endParaRPr lang="fr-CA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PHOTOS SHERPA\Bertrand Dugas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251065" y="1124744"/>
            <a:ext cx="3641415" cy="213565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12" y="1124744"/>
            <a:ext cx="2505789" cy="1542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909" y="2666851"/>
            <a:ext cx="2608053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D:\PHOTOS SHERPA\minute vidéo.jp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725601" y="1131150"/>
            <a:ext cx="2520280" cy="1602898"/>
          </a:xfrm>
          <a:prstGeom prst="rect">
            <a:avLst/>
          </a:prstGeom>
          <a:noFill/>
        </p:spPr>
      </p:pic>
      <p:pic>
        <p:nvPicPr>
          <p:cNvPr id="2055" name="Picture 7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71" y="2505721"/>
            <a:ext cx="2532429" cy="1367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43" y="3891303"/>
            <a:ext cx="1828866" cy="2634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982" y="4221088"/>
            <a:ext cx="2811048" cy="2304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321" y="2717861"/>
            <a:ext cx="2572967" cy="1660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 descr="R:\Photos\2013\Noël Grenier-Bertrand Dugas\Vernisage-Noël g 032.JP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921" y="2686162"/>
            <a:ext cx="2060209" cy="3839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552" y="4360628"/>
            <a:ext cx="2922324" cy="2164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CA" sz="4000" b="1" dirty="0" smtClean="0">
                <a:solidFill>
                  <a:schemeClr val="bg1"/>
                </a:solidFill>
              </a:rPr>
              <a:t>DES ACTIVITÉS</a:t>
            </a:r>
            <a:endParaRPr lang="fr-CA" sz="4000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D:\PHOTOS SHERPA\jam-jeudi 013.JPG"/>
          <p:cNvPicPr>
            <a:picLocks noGrp="1" noChangeAspect="1" noChangeArrowheads="1"/>
          </p:cNvPicPr>
          <p:nvPr>
            <p:ph idx="1"/>
            <p:custDataLst>
              <p:tags r:id="rId2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929981" y="1147344"/>
            <a:ext cx="4034507" cy="2005683"/>
          </a:xfrm>
          <a:prstGeom prst="rect">
            <a:avLst/>
          </a:prstGeom>
          <a:noFill/>
        </p:spPr>
      </p:pic>
      <p:pic>
        <p:nvPicPr>
          <p:cNvPr id="7" name="Picture 2" descr="D:\PHOTOS SHERPA\zombie-Réal 686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545605" y="1196751"/>
            <a:ext cx="3384376" cy="1906869"/>
          </a:xfrm>
          <a:prstGeom prst="rect">
            <a:avLst/>
          </a:prstGeom>
          <a:noFill/>
        </p:spPr>
      </p:pic>
      <p:pic>
        <p:nvPicPr>
          <p:cNvPr id="8" name="Picture 2" descr="D:\PHOTOS SHERPA\masques couleur.jp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2241" y="2777290"/>
            <a:ext cx="2248694" cy="1686521"/>
          </a:xfrm>
          <a:prstGeom prst="rect">
            <a:avLst/>
          </a:prstGeom>
          <a:noFill/>
        </p:spPr>
      </p:pic>
      <p:pic>
        <p:nvPicPr>
          <p:cNvPr id="9" name="Picture 2" descr="D:\PHOTOS SHERPA\Noël-Capteurs-Ingrid 015.JP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5681" y="4463812"/>
            <a:ext cx="3203202" cy="2205548"/>
          </a:xfrm>
          <a:prstGeom prst="rect">
            <a:avLst/>
          </a:prstGeom>
          <a:noFill/>
        </p:spPr>
      </p:pic>
      <p:pic>
        <p:nvPicPr>
          <p:cNvPr id="11" name="Picture 2" descr="D:\PHOTOS SHERPA\marché de noël 007.JP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737948" y="2997829"/>
            <a:ext cx="4226540" cy="1862904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818" y="3103621"/>
            <a:ext cx="2938130" cy="1651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6752"/>
            <a:ext cx="1657388" cy="1929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937" y="4766207"/>
            <a:ext cx="2060619" cy="1903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556" y="4766206"/>
            <a:ext cx="2510052" cy="1903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 descr="R:\Photos\Échecs-Sherpa\Écheccs-Gilles 061.JP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1604" y="4860733"/>
            <a:ext cx="1722884" cy="1808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660</TotalTime>
  <Words>542</Words>
  <Application>Microsoft Office PowerPoint</Application>
  <PresentationFormat>Affichage à l'écran (4:3)</PresentationFormat>
  <Paragraphs>93</Paragraphs>
  <Slides>15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Thème Office</vt:lpstr>
      <vt:lpstr>SHERPA un immeuble haut en couleurs: Créons de la communauté!</vt:lpstr>
      <vt:lpstr>Quelques portraits de nos locataires</vt:lpstr>
      <vt:lpstr>Quelques portraits de nos locataires (2) </vt:lpstr>
      <vt:lpstr>Logement premier facteur de rétablissement…. Oui mais pas le seul!  </vt:lpstr>
      <vt:lpstr>Des pratiques en lien avec la vie citoyenne:</vt:lpstr>
      <vt:lpstr>Présentation PowerPoint</vt:lpstr>
      <vt:lpstr>Présentation PowerPoint</vt:lpstr>
      <vt:lpstr>LANCEMENTS ET VENISSAGES</vt:lpstr>
      <vt:lpstr>DES ACTIVITÉS</vt:lpstr>
      <vt:lpstr> Des pratiques en lien avec la qualité de vie et le mieux être </vt:lpstr>
      <vt:lpstr>Des pratiques en lien avec la communauté</vt:lpstr>
      <vt:lpstr>Sherpa ou créer des opportunités</vt:lpstr>
      <vt:lpstr>Quand l’envie de redonner s’installe</vt:lpstr>
      <vt:lpstr>Les défis rencontrés!</vt:lpstr>
      <vt:lpstr>Présentation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SHERPA un immeuble haut en couleurs</dc:title>
  <dc:creator>lydia.Trahan</dc:creator>
  <cp:lastModifiedBy>Dorice Grenier</cp:lastModifiedBy>
  <cp:revision>43</cp:revision>
  <cp:lastPrinted>2014-04-18T12:07:24Z</cp:lastPrinted>
  <dcterms:created xsi:type="dcterms:W3CDTF">2014-04-15T18:03:48Z</dcterms:created>
  <dcterms:modified xsi:type="dcterms:W3CDTF">2014-06-25T18:49:17Z</dcterms:modified>
</cp:coreProperties>
</file>